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97" r:id="rId3"/>
    <p:sldId id="3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99" r:id="rId13"/>
    <p:sldId id="265" r:id="rId14"/>
    <p:sldId id="266" r:id="rId15"/>
    <p:sldId id="267" r:id="rId16"/>
    <p:sldId id="268" r:id="rId17"/>
    <p:sldId id="269" r:id="rId18"/>
    <p:sldId id="400" r:id="rId19"/>
    <p:sldId id="270" r:id="rId20"/>
    <p:sldId id="271" r:id="rId21"/>
    <p:sldId id="272" r:id="rId22"/>
    <p:sldId id="273" r:id="rId23"/>
    <p:sldId id="274" r:id="rId24"/>
    <p:sldId id="275" r:id="rId25"/>
    <p:sldId id="401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402" r:id="rId35"/>
    <p:sldId id="284" r:id="rId36"/>
    <p:sldId id="285" r:id="rId37"/>
    <p:sldId id="286" r:id="rId38"/>
    <p:sldId id="287" r:id="rId39"/>
    <p:sldId id="288" r:id="rId40"/>
    <p:sldId id="403" r:id="rId41"/>
    <p:sldId id="289" r:id="rId42"/>
    <p:sldId id="290" r:id="rId43"/>
    <p:sldId id="291" r:id="rId44"/>
    <p:sldId id="292" r:id="rId45"/>
    <p:sldId id="293" r:id="rId46"/>
    <p:sldId id="294" r:id="rId47"/>
    <p:sldId id="404" r:id="rId48"/>
    <p:sldId id="295" r:id="rId49"/>
    <p:sldId id="296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417" autoAdjust="0"/>
  </p:normalViewPr>
  <p:slideViewPr>
    <p:cSldViewPr snapToGrid="0">
      <p:cViewPr varScale="1">
        <p:scale>
          <a:sx n="48" d="100"/>
          <a:sy n="48" d="100"/>
        </p:scale>
        <p:origin x="6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A5E7A-DF66-4F18-901B-C5D784128C7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83D3-AA87-4E0F-9A6F-3B9B0E95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cos⁡𝑥/(1+sin⁡𝑥 )+(1+sin⁡𝑥)/cos⁡𝑥 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cos^2⁡𝑥/((1+sin⁡𝑥 )  cos⁡𝑥 )+(1+sin⁡𝑥 )^2/((1+sin⁡𝑥 )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(cos^2⁡𝑥+1+2 sin⁡𝑥+sin^2⁡𝑥)/((1+sin⁡𝑥 )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((1−sin^2⁡𝑥 )+1+2 sin⁡𝑥+sin^2⁡𝑥)/((1+sin⁡𝑥 )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(2+2 sin⁡𝑥)/((1+sin⁡𝑥 )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2(1+sin⁡𝑥 )/((1+sin⁡𝑥 )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2/cos⁡𝑥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sec⁡𝑥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2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3/(sec⁡𝑥−tan⁡𝑥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3(sec⁡𝑥+tan⁡𝑥 )/(sec⁡𝑥−tan⁡𝑥 )(sec⁡𝑥+tan⁡𝑥 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3(sec⁡𝑥+tan⁡𝑥 )/(sec^2⁡𝑥−tan^2⁡𝑥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3(sec⁡𝑥+tan⁡𝑥)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√(𝑥^2−9)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√((3 sec⁡𝜃 )^2−9)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√(9 sec^2⁡𝜃−9)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√(9(sec^2⁡𝜃−1)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√(9 tan^2⁡𝜃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 tan⁡𝜃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(1+sin⁡𝛼 )(1−sin⁡𝛼 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1−sin⁡𝛼+sin⁡𝛼−sin^2⁡𝛼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1−sin^2⁡𝛼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1−(1−cos^2⁡𝛼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cos^2⁡𝛼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sin^2⁡𝛼−sin^4⁡𝛼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sin^2⁡𝛼 (1−sin^2⁡𝛼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(1−cos^2⁡𝛼)(1−(1−cos^2⁡𝛼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(1−cos^2⁡𝛼 )  cos^2⁡𝛼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cos^2⁡𝛼−cos^4⁡𝛼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csc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csc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cot^2⁡𝑡/csc⁡𝑡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(csc^2⁡𝑡−1)/csc⁡𝑡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csc^2⁡𝑡/csc⁡𝑡 −1/csc⁡𝑡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csc⁡𝑡−sin⁡𝑡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1/(sec⁡𝑥  tan⁡𝑥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cos⁡𝑥  cot⁡𝑥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(cos⁡𝑥/1)(cos⁡𝑥/sin⁡𝑥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cos^2⁡𝑥/sin⁡𝑥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(1−sin^2⁡𝑥)/sin⁡𝑥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1/sin⁡𝑥 −sin^2⁡𝑥/sin⁡𝑥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csc⁡𝑥−sin⁡𝑥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(cos⁡𝜃  cot⁡𝜃)/(1−sin⁡𝜃 )−1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(cos⁡𝜃/1)(cos⁡𝜃/sin⁡𝜃 )/(1−sin⁡𝜃 )−1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((cos^2⁡𝜃/sin⁡𝜃 ))/(1−sin⁡𝜃 )−1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cos^2⁡𝜃/(sin⁡𝜃 (1−sin⁡𝜃 ) )−1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(1−sin^2⁡𝜃)/(sin⁡𝜃 (1−sin⁡𝜃 ) )−1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(1−sin⁡𝜃 )(1+sin⁡𝜃 )/(sin⁡𝜃 (1−sin⁡𝜃 ) )−1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(1+sin⁡𝜃)/sin⁡𝜃 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1/sin⁡𝜃 +sin⁡𝜃/sin⁡𝜃 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csc⁡𝜃+1−1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1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Use a unit circle to find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−√2=−2 sin⁡𝑥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√2/2=sin⁡𝑥</a:t>
                </a:r>
                <a:endParaRPr lang="en-US" b="0" dirty="0"/>
              </a:p>
              <a:p>
                <a:r>
                  <a:rPr lang="en-US" b="0" dirty="0"/>
                  <a:t>Use a unit circle to find solutions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𝑥=𝜋/4+2𝜋𝑛,3𝜋/4+2𝜋𝑛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Colored ones should be memorized.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a unit circle to find the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It is +</a:t>
                </a:r>
                <a:r>
                  <a:rPr lang="el-GR" dirty="0"/>
                  <a:t>π</a:t>
                </a:r>
                <a:r>
                  <a:rPr lang="en-US" dirty="0"/>
                  <a:t>n because solutions are directly opposite each other on the circle so that adding </a:t>
                </a:r>
                <a:r>
                  <a:rPr lang="el-GR" dirty="0"/>
                  <a:t>π</a:t>
                </a:r>
                <a:r>
                  <a:rPr lang="en-US" dirty="0"/>
                  <a:t> moves to another solution.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4 sin^2⁡𝑥=3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sin^2⁡𝑥=3/4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sin⁡𝑥=±√(3/4)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sin⁡𝑥=±√3/2</a:t>
                </a:r>
                <a:endParaRPr lang="en-US" b="0" dirty="0"/>
              </a:p>
              <a:p>
                <a:r>
                  <a:rPr lang="en-US" dirty="0"/>
                  <a:t>Use a unit circle to find the solutions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𝑥=𝜋/3+𝜋𝑛,2𝜋/3+𝜋𝑛</a:t>
                </a:r>
                <a:endParaRPr lang="en-US" b="0" dirty="0"/>
              </a:p>
              <a:p>
                <a:r>
                  <a:rPr lang="en-US" dirty="0"/>
                  <a:t>It is +</a:t>
                </a:r>
                <a:r>
                  <a:rPr lang="el-GR" dirty="0"/>
                  <a:t>π</a:t>
                </a:r>
                <a:r>
                  <a:rPr lang="en-US" dirty="0"/>
                  <a:t>n because solutions are directly opposite each other on the circle so that adding </a:t>
                </a:r>
                <a:r>
                  <a:rPr lang="el-GR" dirty="0"/>
                  <a:t>π</a:t>
                </a:r>
                <a:r>
                  <a:rPr lang="en-US" dirty="0"/>
                  <a:t> moves to another solution.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4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a unit circle for each equation to find the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𝑆𝑜𝑙𝑢𝑡𝑖𝑜𝑛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Only 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sin^2⁡𝑥−2 sin⁡𝑥=0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 (sin⁡𝑥−2)=0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sin⁡𝑥=0               sin⁡𝑥−2=0</a:t>
                </a:r>
                <a:endParaRPr lang="en-US" b="0" dirty="0"/>
              </a:p>
              <a:p>
                <a:r>
                  <a:rPr lang="en-US" dirty="0"/>
                  <a:t>Use a unit circle for each equation to find the solutions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𝑥=0+𝜋𝑛                  𝑥=𝑁𝑜 𝑆𝑜𝑙𝑢𝑡𝑖𝑜𝑛</a:t>
                </a:r>
                <a:endParaRPr lang="en-US" dirty="0"/>
              </a:p>
              <a:p>
                <a:r>
                  <a:rPr lang="en-US" dirty="0"/>
                  <a:t>Only solution is </a:t>
                </a:r>
                <a:r>
                  <a:rPr lang="en-US" b="0" i="0">
                    <a:latin typeface="Cambria Math" panose="02040503050406030204" pitchFamily="18" charset="0"/>
                  </a:rPr>
                  <a:t>𝑥=𝜋𝑛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47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a unit circle to find all the </a:t>
                </a:r>
                <a:r>
                  <a:rPr lang="en-US" dirty="0" err="1"/>
                  <a:t>soutions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3(tan^2⁡𝑥+1)−2 tan^2⁡𝑥−4=0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 tan^2⁡𝑥+3−2 tan^2⁡𝑥−4=0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tan^2⁡𝑥−1=0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tan^2⁡𝑥=1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tan⁡𝑥=±√1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tan⁡𝑥=±1</a:t>
                </a:r>
                <a:endParaRPr lang="en-US" b="0" dirty="0"/>
              </a:p>
              <a:p>
                <a:r>
                  <a:rPr lang="en-US" dirty="0"/>
                  <a:t>Use a unit circle to find all the </a:t>
                </a:r>
                <a:r>
                  <a:rPr lang="en-US" dirty="0" err="1"/>
                  <a:t>soutions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𝑥=𝜋/4+𝜋𝑛,3𝜋/4+𝜋𝑛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𝑥=𝜋/4+𝜋/2 𝑛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3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a unit circle for each equation to find all solutions between 0 and 2</a:t>
                </a:r>
                <a:r>
                  <a:rPr lang="el-GR" dirty="0"/>
                  <a:t>π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(sin⁡𝑥+1)^2=cos^2⁡𝑥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sin^2⁡𝑥+2 sin⁡𝑥+1=cos^2⁡𝑥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sin^2⁡𝑥+2 sin⁡𝑥+1=1−sin^2⁡𝑥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sin^2⁡𝑥+2 sin⁡𝑥=0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sin⁡𝑥 (sin⁡𝑥+1)=0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sin⁡𝑥=0             sin⁡𝑥+1=0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                           sin⁡𝑥=−1</a:t>
                </a:r>
                <a:endParaRPr lang="en-US" dirty="0"/>
              </a:p>
              <a:p>
                <a:r>
                  <a:rPr lang="en-US" dirty="0"/>
                  <a:t>Use a unit circle for each equation to find all solutions between 0 and 2</a:t>
                </a:r>
                <a:r>
                  <a:rPr lang="el-GR" dirty="0"/>
                  <a:t>π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𝑥=0,𝜋            𝑥=3𝜋/2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4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a unit circle to find all the solutions. Because 2x, you need to go around circle twice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sin⁡2𝑥=√3/2</a:t>
                </a:r>
                <a:endParaRPr lang="en-US" b="0" dirty="0"/>
              </a:p>
              <a:p>
                <a:r>
                  <a:rPr lang="en-US" dirty="0"/>
                  <a:t>Use a unit circle to find all the solutions. Because 2x, you need to go around circle twice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2𝑥=𝜋/3, 2𝜋/3, 7𝜋/3, 8𝜋/3  (+2𝜋𝑛)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𝑥=𝜋/6,𝜋/3, 7𝜋/6, 4𝜋/3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2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Quadratic type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+2=0         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            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a unit circle for each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Quadratic type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 tan^2⁡𝑥+5 tan⁡𝑥−6=0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(tan⁡𝑥+2)(4 tan⁡𝑥−3)=0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tan⁡𝑥+2=0         4 tan⁡𝑥−3=0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tan⁡𝑥=−2            4 tan⁡𝑥=3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                                      tan⁡𝑥=3/4</a:t>
                </a:r>
                <a:endParaRPr lang="en-US" dirty="0"/>
              </a:p>
              <a:p>
                <a:r>
                  <a:rPr lang="en-US" dirty="0"/>
                  <a:t>Use a unit circle for each equation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𝑥=arctan⁡(−2)+𝜋𝑛                      𝑥=arctan⁡(3/4)+𝜋𝑛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7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225°+30°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225°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225°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9+6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9−3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12+6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tan⁡〖255°〗=tan⁡(225°+30°)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=(tan⁡〖225°〗+tan⁡〖30°〗)/(1−tan⁡〖225°〗  tan⁡〖30°〗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=(1+√3/3)/(1−1(√3/3)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=((3+√3)/3)/((3−√3)/3)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=(3+√3)/3⋅3/(3−√3)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=(3+√3)/(3−√3)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=(3+√3)(3+√3)/(3−√3)(3+√3)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=(9+6√3+3)/(9−3)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=(12+6√3)/6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=2+√3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4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95°−35°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cos⁡𝑢  cos⁡𝑣+sin⁡𝑢  sin⁡𝑣=cos⁡(𝑢−𝑣)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cos⁡(95°−35°)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cos⁡(60°)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1/2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6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sin⁡𝑡  cos⁡〖𝜋/2〗+cos⁡𝑡  sin⁡〖𝜋/2〗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(sin⁡𝑡 )(0)+(cos⁡𝑡 )(1)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1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cos⁡(𝑥−𝜋/3)+cos⁡(𝑥+𝜋/3)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(cos⁡𝑥  cos⁡〖 𝜋/3〗+sin⁡𝑥  sin⁡〖𝜋/3〗 )+(cos⁡𝑥  cos⁡〖𝜋/3〗−sin⁡𝑥  sin⁡〖𝜋/3〗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cos⁡𝑥  cos⁡〖𝜋/3〗=1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2(cos⁡𝑥 )  1/2=1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cos⁡𝑥=1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𝑢𝑛𝑑𝑒𝑓𝑖𝑛𝑒𝑑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cot⁡𝜃=cos⁡𝜃/sin⁡𝜃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0=cos⁡𝜃/(−1)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0=cos⁡𝜃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tan⁡𝜃=1/cot⁡𝜃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tan⁡𝜃=1/0=𝑢𝑛𝑑𝑒𝑓𝑖𝑛𝑒𝑑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8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come from the sum formulas where u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7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a right triangle in the first quadrant with y = 3 and r = 5 to find x = 4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a right triangle in the first quadrant with y = 3 and r = 5 to find x = 4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sin⁡2𝑢=2 sin⁡𝑢  cos⁡𝑢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=2(3/5)(4/5)=24/25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cos⁡2𝑢=1−2 sin^2⁡𝑢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=1−2(3/5)^2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=1−2(9/25)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=1−18/25=7/25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tan⁡2𝑢=2(3/4)/(1−(3/4)^2 )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=(3/2)/(1−9/16)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=(3/2)/(7/16)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=3/2⋅16/7=24/7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5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cos⁡3𝑥=cos⁡(2𝑥+𝑥)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=cos⁡2𝑥  cos⁡𝑥−sin⁡2𝑥  sin⁡𝑥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=(2 cos^2⁡𝑥−1)  cos⁡𝑥−(2 sin⁡𝑥  cos⁡𝑥 )  sin⁡𝑥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 cos^3⁡𝑥−cos⁡𝑥−2 sin^2⁡𝑥  cos⁡𝑥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 cos^3⁡𝑥−cos⁡𝑥−2(1−cos^2⁡𝑥 )  cos⁡𝑥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 cos^3⁡𝑥−cos⁡𝑥−2 cos⁡𝑥+2 cos^3⁡𝑥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=4 cos^3⁡𝑥−3 cos⁡𝑥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8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2+4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3+4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cos^4⁡𝑥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  cos^2⁡𝑥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((1+cos⁡2𝑥)/2)((1+cos⁡2𝑥)/2)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(1+2 cos⁡2𝑥+cos^2⁡2𝑥)/4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(1+2 cos⁡2𝑥+(1+cos⁡2(2𝑥))/2)/4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(2+4 cos⁡2𝑥+1+cos⁡4𝑥)/8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(3+4 cos⁡2𝑥+cos⁡4𝑥)/8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90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210°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210°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Pick the negative because 105° falls in quadrant II where cos is negative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cos⁡〖105°〗=cos⁡((210°)/2)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=±√((1+cos⁡〖210°〗)/2)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=±√((1+(−√3/2))/2)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=±√(((2−√3)/2)/2)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=±√((2−√3)/4)</a:t>
                </a:r>
                <a:endParaRPr lang="en-US" b="0" dirty="0"/>
              </a:p>
              <a:p>
                <a:r>
                  <a:rPr lang="en-US" dirty="0"/>
                  <a:t>Pick the negative because 105° falls in quadrant II where cos is negative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=−√(2−√3) 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1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1/2 (sin⁡(5𝜃+3𝜃)+sin⁡(5𝜃−3𝜃)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1/2(sin⁡8𝜃+sin⁡2𝜃)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5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195°+105°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195°−105°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150°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 sin⁡((195°+105°)/2)  cos⁡((195°−105°)/2)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sin⁡〖150°〗  cos⁡〖45°〗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2(1/2)(√2/2)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√2/2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15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a unit circle for each equation. The cos 3x needs to be gone around 3 times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 cos⁡((4𝑥+2𝑥)/2)  sin⁡((4𝑥−2𝑥)/2)=0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cos⁡3𝑥  sin⁡𝑥=0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cos⁡3𝑥=0                       sin⁡𝑥=0</a:t>
                </a:r>
                <a:endParaRPr lang="en-US" b="0" dirty="0"/>
              </a:p>
              <a:p>
                <a:r>
                  <a:rPr lang="en-US" dirty="0"/>
                  <a:t>Use a unit circle for each equation. The cos 3x needs to be gone around 3 times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3𝑥=𝜋/2, 3𝜋/2, 5𝜋/2, 7𝜋/2, 9𝜋/2, 11𝜋/2                         𝑥=0, 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𝑥=𝜋/6, 3𝜋/6, 5𝜋/6, 7𝜋/6, 9𝜋/6, 11𝜋/6                                     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𝑥=𝜋/6,𝜋/2, 5𝜋/6, 7𝜋/6, 3𝜋/2, 11𝜋/6                                      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4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(sin⁡6𝑥+sin⁡4𝑥)/(cos⁡6𝑥+cos⁡4𝑥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 sin⁡((6𝑥+4𝑥)/2)  cos⁡((6𝑥−4𝑥)/2))/(2 cos⁡((6𝑥+4𝑥)/2)  cos⁡((6𝑥−4𝑥)/2)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 sin⁡5𝑥  cos⁡𝑥)/(2 cos⁡5𝑥  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sin⁡5𝑥/cos⁡5𝑥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tan⁡5𝑥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(sec^2⁡𝑥−1)/sin^2⁡𝑥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((1+tan^2⁡𝑥 )−1)/sin^2⁡𝑥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tan^2⁡𝑥/sin^2⁡𝑥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(sin^2⁡𝑥/cos^2⁡𝑥 )  1/sin^2⁡𝑥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1/cos^2⁡𝑥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sec^2⁡𝑥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sin⁡𝜑 (csc⁡𝜑−sin⁡𝜑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sin⁡𝜑  csc⁡𝜑−sin^2⁡𝜑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sin⁡𝜑 (1/sin⁡𝜑 )−sin^2⁡𝜑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1−sin^2⁡𝜑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1−(1−cos^2⁡𝜑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csc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(1−sin^2⁡𝑥)/(csc^2⁡𝑥−1)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cos^2⁡𝑥/((cot^2⁡𝑥+1)−1)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cos^2⁡𝑥/cot^2⁡𝑥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cos^2⁡𝑥/(cos^2⁡𝑥/sin^2⁡𝑥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cos^2⁡𝑥 (sin^2⁡𝑥/cos^2⁡𝑥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cos⁡(𝜋/2−𝑥) (sec⁡𝑥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  sec⁡𝑥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  1/cos⁡𝑥 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sin⁡𝑥/cos⁡𝑥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9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sin^4⁡𝑥−cos^4⁡𝑥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(sin^2⁡𝑥 )^2−(cos^2⁡𝑥 )^2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(sin^2⁡𝑥−cos^2⁡𝑥 )(sin^2⁡𝑥+cos^2⁡𝑥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(sin^2⁡𝑥−cos^2⁡𝑥 )(1)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sin^2⁡𝑥−(1−sin^2⁡𝑥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 sin^2⁡𝑥−1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csc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(2 csc⁡𝑥+2)(2 csc⁡𝑥−2)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 csc^2⁡𝑥−4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4(csc^2⁡𝑥−1)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4((cot^2⁡𝑥+1)−1)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 cot^2⁡𝑥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50EC26-E681-45EB-B367-4309ED797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81AE8-2BA5-4FE3-B606-0D4DEE90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A9262-61F4-4157-B190-4424C3F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55524-269F-4E16-9A2B-3D2DDE20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F3F0D-957C-4671-840F-6600BB2B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C08C-EEE8-46B2-AADA-AAC6BB1B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DF06-2961-4D09-8C85-EA8E7A91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600A4-6E58-4CA6-AE2E-B14E1C33F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040B-5D34-4073-B1E2-670AAAA1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62C89-F7E5-4C09-934A-E13E1CB0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B027E-332C-4E12-81BB-4D48700C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7E175-544D-42E0-BD0A-0761FD261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EE7C4-642E-470C-8DF4-3225B1C0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CBE1-7EF8-4EB0-AF8E-3A1179E7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901-88A0-47BB-ACE2-ECDC1917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EC4A9-051F-4E56-A34B-039CE0E7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2A8-73A5-4CC2-8FFA-BC6C2DD0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BE7A-8C04-463D-A55B-5B5A691D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BE8BA-A131-4A71-9217-8AD2B4E1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E65DF-5B72-4269-A3BF-09D97BC7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92E8-9471-46E4-94AA-A1F0FBA5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B357E5-9E94-4FEB-B1F9-BE6C1F5C3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31F2E-7902-483D-B616-C7032D43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D55F8-2BE4-4717-8D33-D8BFC0B3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621087"/>
            <a:ext cx="7539789" cy="2468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4CCF4-545E-4FC2-BE38-F69E29A0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C5AF2-2DCE-4C7A-B0D1-8D619D45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1171-3502-4E62-9AB4-603A3531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70F9-1837-4B5D-9F26-5CE7AC0C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6AFC-C44E-4F56-9EE5-9EF7669A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43818"/>
            <a:ext cx="6019800" cy="51490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D2A0-C023-461E-A182-83BA597B8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43818"/>
            <a:ext cx="6019799" cy="51490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A5001-1116-469B-81F7-8BC3A3B7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455F3-47EE-414B-A8E0-B1CC903C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BEB94-781F-49E1-B8CF-D281DD91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CF83-9F0B-4C3C-91AC-3B26E9D0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0D49-E228-4342-8E64-4D728D81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3"/>
            <a:ext cx="5997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000C2-5982-4C89-B8A2-253D81376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49475"/>
            <a:ext cx="5997576" cy="4343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5EE70-A6FE-40EF-B1EC-F97827B1C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6019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ACC1A-F503-43A2-A3A0-B5A2C567D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60198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F3878-959C-467E-9E8F-61805A7F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4EBEF-501D-46D7-866E-5A54EE05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303CA-D7F8-4B90-8435-8FB7D5A9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DCC6-EC8C-47FD-9E26-42777DA6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27E5D-096C-4E38-BE35-1E12BDB1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7E672-92B0-4C14-AF0E-6B479B03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51D85-8349-46FD-A2E5-4EA17051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64E3F-2496-4436-8505-F501986F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5D493-9DA0-412D-927C-17B81903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31867-3358-4404-BC2B-55E591E8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3F42-4DA5-4D44-BCF5-AA2C3B1B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3FA2-1A85-4D69-8F00-C1493576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14BE-E34E-4AEF-98CC-FFC065DDB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404D3-C7EB-4C95-A38D-8C492DD5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0B56-CB9D-4B13-81A6-65DE4079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9DD5E-F13F-4E0F-97C1-81D9B88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70A9-5636-432D-9AF4-815CDF7C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DE77A-6ED2-413C-8D49-790FD1F72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B986F-5DB2-49FD-913B-D882D345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8F4D-B4F5-4446-8B9C-8A9E9D44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19D93-B596-47E0-92F8-E0AD9468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DBA54-EC6C-4B4D-BA48-BB260D20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tx1"/>
            </a:gs>
            <a:gs pos="8300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576E0-2A5B-472A-B615-DA882EFCD5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8255"/>
            <a:ext cx="1762920" cy="17629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FDAD3-940B-4F06-A52F-2A084A01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363F2-FD43-4A4B-98FE-DE95399FD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43817"/>
            <a:ext cx="12191999" cy="514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1260C-C029-47B3-B3EC-ACAE02CBC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62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4548-7EB7-4904-BCCD-C5E37878E2F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90FC-29E0-43C8-BD0A-796528339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0025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B7F3-7C8E-4927-9A27-DCF12AAE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202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0668-A7B2-4444-8ACC-926C121A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mbria" panose="02040503050406030204" pitchFamily="18" charset="0"/>
        <a:buChar char="▴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mbria" panose="02040503050406030204" pitchFamily="18" charset="0"/>
        <a:buChar char="▸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mbria" panose="02040503050406030204" pitchFamily="18" charset="0"/>
        <a:buChar char="▾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mbria" panose="02040503050406030204" pitchFamily="18" charset="0"/>
        <a:buChar char="◂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mbria" panose="02040503050406030204" pitchFamily="18" charset="0"/>
        <a:buChar char="▵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1A7C-4162-4E36-B440-329988AD3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 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BC1F9-F93A-40BA-ABA6-1DDE120CC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05</a:t>
            </a:r>
          </a:p>
        </p:txBody>
      </p:sp>
    </p:spTree>
    <p:extLst>
      <p:ext uri="{BB962C8B-B14F-4D97-AF65-F5344CB8AC3E}">
        <p14:creationId xmlns:p14="http://schemas.microsoft.com/office/powerpoint/2010/main" val="9644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D29D-D959-4E6B-83F9-C205A4F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CF6A8-33F0-4879-97E5-7D2C2FB44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csc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CF6A8-33F0-4879-97E5-7D2C2FB44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56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E7C-8CB7-446E-912C-012762EB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FF77E-ECDB-4477-B577-AC2AE240F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FF77E-ECDB-4477-B577-AC2AE240F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52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EAD-1377-45DF-830C-D5C2C192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 Fundamental Trigonometric Identities Part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81135-587A-4561-9C39-CFD912C25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 and multiply trigonometric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trigonometric identities with rational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trigonometric substitution.</a:t>
            </a:r>
          </a:p>
        </p:txBody>
      </p:sp>
    </p:spTree>
    <p:extLst>
      <p:ext uri="{BB962C8B-B14F-4D97-AF65-F5344CB8AC3E}">
        <p14:creationId xmlns:p14="http://schemas.microsoft.com/office/powerpoint/2010/main" val="273651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3F43-BBC1-4192-8343-580C2013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5-02 Fundamental Trigonometric Identities Part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C93FD-5E1C-4DC5-96AE-2805E74CFC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Factor and 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C93FD-5E1C-4DC5-96AE-2805E74CF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1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2A3A-D1FB-4EAB-BFE6-B2D06025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 Fundamental Trigonometric Identities Part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72C3B-13A7-4F34-893D-8F8FA92C71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Multiply and simplify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72C3B-13A7-4F34-893D-8F8FA92C7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ADF1-16F3-4F44-B7DC-B78930CB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 Fundamental Trigonometric Identities Part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6B235-680D-4755-B59C-62F849E98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6B235-680D-4755-B59C-62F849E98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7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6ED9-2442-4ED5-86E1-BC55D1EC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 Fundamental Trigonometric Identities Part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016C9-C816-4B0B-B6BF-C1F90A078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Rewrite not as a fraction: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016C9-C816-4B0B-B6BF-C1F90A078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58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8BF1-D811-4351-806F-3E008FB4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5-02 Fundamental Trigonometric Identities Part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09DB8-2134-4D84-93F3-95C7DAF54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trig substitution: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09DB8-2134-4D84-93F3-95C7DAF54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43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92AC-E2CA-4B5A-84C5-A01BA384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5-03 Verify Trigonometric Identities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D7B0C-D54C-416B-B83E-F695E8C11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Verify trigonometric identities algebraically.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Verify trigonometric identities graphically.</a:t>
            </a:r>
          </a:p>
        </p:txBody>
      </p:sp>
    </p:spTree>
    <p:extLst>
      <p:ext uri="{BB962C8B-B14F-4D97-AF65-F5344CB8AC3E}">
        <p14:creationId xmlns:p14="http://schemas.microsoft.com/office/powerpoint/2010/main" val="149704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0A42-7ED1-4CBB-9112-0C23F06E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F8CA-3CD3-46B5-BFA4-BC198F89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Show that trig identities are true by turning one side into the other side</a:t>
            </a:r>
          </a:p>
          <a:p>
            <a:endParaRPr lang="en-US" dirty="0"/>
          </a:p>
          <a:p>
            <a:r>
              <a:rPr lang="en-US" dirty="0"/>
              <a:t>Guidelines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Work with 1 side at a time. Start with the more complicated side.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factor, add fractions, square a binomial, etc.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fundamental identities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above doesn’t work, try rewriting in sines and cosines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something!</a:t>
            </a:r>
          </a:p>
        </p:txBody>
      </p:sp>
    </p:spTree>
    <p:extLst>
      <p:ext uri="{BB962C8B-B14F-4D97-AF65-F5344CB8AC3E}">
        <p14:creationId xmlns:p14="http://schemas.microsoft.com/office/powerpoint/2010/main" val="4118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721" y="5532328"/>
            <a:ext cx="5789692" cy="1320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9" dirty="0"/>
              <a:t>Slides created by </a:t>
            </a:r>
          </a:p>
          <a:p>
            <a:r>
              <a:rPr lang="en-US" sz="2399" dirty="0"/>
              <a:t>Richard Wright, Andrews Academy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9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399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EDD9-1F7F-43A1-A64B-D6C0D754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5BEC4-3D3E-4866-BA28-811CFD5A7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5BEC4-3D3E-4866-BA28-811CFD5A7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9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E06B-14C9-4803-8323-13E9AC15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B6CEF-3AEA-409E-874D-DCD9D8395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B6CEF-3AEA-409E-874D-DCD9D8395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11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3CC0-F6A2-49C8-B65A-3E17C3B5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28115-295F-4A41-B9DE-3A6E940B0E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28115-295F-4A41-B9DE-3A6E940B0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41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9962-A9ED-4AC3-B3E7-E82796F5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E5DA0-8CA0-43FD-A25E-A82A59410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E5DA0-8CA0-43FD-A25E-A82A59410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5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EF09-6C59-42E2-8716-D4B10708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5-03 Verify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04803-71E0-4CED-A24B-69318A55C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04803-71E0-4CED-A24B-69318A55C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39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BA99-D9FA-45EF-A010-7436ED68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14898-C925-4FA0-BB68-EE5548649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trigonometric simple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trigonometric equations by factoring.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trigonometric equations using identities.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all solutions and all solutions on the interval [0, 2π) to trigonometric equations.</a:t>
            </a:r>
          </a:p>
        </p:txBody>
      </p:sp>
    </p:spTree>
    <p:extLst>
      <p:ext uri="{BB962C8B-B14F-4D97-AF65-F5344CB8AC3E}">
        <p14:creationId xmlns:p14="http://schemas.microsoft.com/office/powerpoint/2010/main" val="433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7F9A-FA06-4DE7-9E86-B40F05C0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875E5-E101-4110-BA79-CA8745DF4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goal – Isolate a trig expression</a:t>
                </a:r>
              </a:p>
              <a:p>
                <a:pPr lvl="1"/>
                <a:r>
                  <a:rPr lang="en-US" dirty="0"/>
                  <a:t>Try identities to simplify</a:t>
                </a:r>
              </a:p>
              <a:p>
                <a:pPr lvl="1"/>
                <a:r>
                  <a:rPr lang="en-US" dirty="0"/>
                  <a:t>Try solving by factoring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Number of solutions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 solutions so describe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875E5-E101-4110-BA79-CA8745DF4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F0C7C4-31E7-425E-A6DB-D999E1D719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75" b="21579"/>
          <a:stretch/>
        </p:blipFill>
        <p:spPr>
          <a:xfrm>
            <a:off x="6791619" y="3842085"/>
            <a:ext cx="5400381" cy="30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74A8-049D-475F-BC65-023B118F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623397-4BB7-4332-9997-1FE4241E5A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623397-4BB7-4332-9997-1FE4241E5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812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06EC-EE69-47F5-A7FC-5E1E09EC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45C61-CCB0-4145-AE79-29AD1953B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45C61-CCB0-4145-AE79-29AD1953B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11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EA41-1BE9-4FEB-92DF-06696F85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16E38-F146-4288-B79F-5E74CBC40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16E38-F146-4288-B79F-5E74CBC4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6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C8C7-6EC6-4662-AFBD-68C70050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5-01 Fundamental Trigonometric Identities Part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51652-02D6-4A2A-96DC-CACFC91E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fundamental identities to evaluate trigonometric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fundamental identities to simplify trigonometric expressions.</a:t>
            </a:r>
          </a:p>
        </p:txBody>
      </p:sp>
    </p:spTree>
    <p:extLst>
      <p:ext uri="{BB962C8B-B14F-4D97-AF65-F5344CB8AC3E}">
        <p14:creationId xmlns:p14="http://schemas.microsoft.com/office/powerpoint/2010/main" val="50035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4265-6A06-4A3A-A34B-04008D63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E6EC2-E7A9-431A-9730-026768E58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E6EC2-E7A9-431A-9730-026768E58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0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5AB9-DA78-4BC9-9B12-80D4A24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5E034-DFCF-41FF-9D69-5BBB79AC8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in the interval [0, 2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5E034-DFCF-41FF-9D69-5BBB79AC8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15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8023-18CE-45D4-9C0A-5075990E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B55F-18BB-43B5-A695-61329664F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on the interval [0, 2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B55F-18BB-43B5-A695-61329664F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43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57F3-3BA0-4F87-9C2B-B1A05729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5-04 Solve Trigonometric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D804-120D-479E-B7F3-1F2C0F2CA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D804-120D-479E-B7F3-1F2C0F2CA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08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846C-8C73-481B-8C7B-CAC9571E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B0FA3-42A8-4816-86FF-1AD643F5E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the sum and difference formulas to evaluate trigonometric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the sum and difference formulas to simplify trigonometric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the sum and difference formulas to solve trigonometric equations.</a:t>
            </a:r>
          </a:p>
        </p:txBody>
      </p:sp>
    </p:spTree>
    <p:extLst>
      <p:ext uri="{BB962C8B-B14F-4D97-AF65-F5344CB8AC3E}">
        <p14:creationId xmlns:p14="http://schemas.microsoft.com/office/powerpoint/2010/main" val="402862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12EC-31A9-495B-A1F4-B6FB8952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5D0E-7B86-4533-B997-72EAB174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7CFA5-9A7E-4E71-9881-1CA3DB35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sum or difference formula to 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255°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7CFA5-9A7E-4E71-9881-1CA3DB35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2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6D66-507D-45C5-8645-0DEBE8FC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72422-80EC-4C45-8F66-5B788E130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95°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95°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72422-80EC-4C45-8F66-5B788E130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108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DBEF-CAD7-4EF0-98D6-3E34CFF1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DD598-6479-4DEA-9ADA-F6A270BC5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Derive a reduction formula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DD598-6479-4DEA-9ADA-F6A270BC5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69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706-4BE8-4B38-B06C-9463706F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5-05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B76A0-57F9-4442-B254-BD760B040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all solutions in [0, 2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B76A0-57F9-4442-B254-BD760B040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5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AF7A-23D6-4B83-B297-9DDAA98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5-01 Fundamental Trigonometric Identities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AB92-B3C7-453E-8F4C-7C485888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for identities</a:t>
            </a:r>
          </a:p>
          <a:p>
            <a:pPr lvl="1"/>
            <a:r>
              <a:rPr lang="en-US" dirty="0"/>
              <a:t>Evaluate trig functions</a:t>
            </a:r>
          </a:p>
          <a:p>
            <a:pPr lvl="1"/>
            <a:r>
              <a:rPr lang="en-US" dirty="0"/>
              <a:t>Simplify trig expressions</a:t>
            </a:r>
          </a:p>
          <a:p>
            <a:pPr lvl="1"/>
            <a:r>
              <a:rPr lang="en-US" dirty="0"/>
              <a:t>Develop more identities</a:t>
            </a:r>
          </a:p>
          <a:p>
            <a:pPr lvl="1"/>
            <a:r>
              <a:rPr lang="en-US" dirty="0"/>
              <a:t>Solve trig equations</a:t>
            </a:r>
          </a:p>
        </p:txBody>
      </p:sp>
    </p:spTree>
    <p:extLst>
      <p:ext uri="{BB962C8B-B14F-4D97-AF65-F5344CB8AC3E}">
        <p14:creationId xmlns:p14="http://schemas.microsoft.com/office/powerpoint/2010/main" val="20586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1405-E8B3-4E38-A0D6-21BC3AF8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7BAAD-9146-4C57-A6E4-8BA26D768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multiple angle formulas to evaluate trigonometric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multiple angle formulas to derive new trigonometric identities.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multiple angle formulas to solve trigonometric equations.</a:t>
            </a:r>
          </a:p>
        </p:txBody>
      </p:sp>
    </p:spTree>
    <p:extLst>
      <p:ext uri="{BB962C8B-B14F-4D97-AF65-F5344CB8AC3E}">
        <p14:creationId xmlns:p14="http://schemas.microsoft.com/office/powerpoint/2010/main" val="227163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2910-C0B6-4CB3-AD5D-CE4193C8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1845-2FBD-45A8-9298-45A80B99E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Double-Angle Formulas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=1−2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1845-2FBD-45A8-9298-45A80B99E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0DCC3-7A9F-4BCB-95EE-213A60C3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70F02-E870-4A00-A127-EA9F3A91E2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70F02-E870-4A00-A127-EA9F3A91E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5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130300-C81E-4E6C-AD60-2975C46C0D2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130300-C81E-4E6C-AD60-2975C46C0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3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F64021-1B45-4CAB-9753-F9E88EC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BFD4937-E442-4115-A1DF-D17B226E9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Derive a triple angle formula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BFD4937-E442-4115-A1DF-D17B226E9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731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7A01-B69E-4432-8914-130BC119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40005-B941-4D1E-A58C-8471C83B4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Power-Reducing Formulas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40005-B941-4D1E-A58C-8471C83B4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6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D0C1-8640-4BF2-8CBC-319307EF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081A-000F-47A0-99FA-55AA0FEEB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as a sum of 1</a:t>
                </a:r>
                <a:r>
                  <a:rPr lang="en-US" baseline="30000" dirty="0"/>
                  <a:t>st</a:t>
                </a:r>
                <a:r>
                  <a:rPr lang="en-US" dirty="0"/>
                  <a:t> powers of cosines.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081A-000F-47A0-99FA-55AA0FEEB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280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DFDCC7-3282-4833-8984-E3D366D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5-06 Multiple Angle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39A33C-3C9E-4352-A77B-43396FC13A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Half-Angle Formulas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39A33C-3C9E-4352-A77B-43396FC13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5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13B67D-FD25-4729-A3BA-28309ACB3B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105°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13B67D-FD25-4729-A3BA-28309ACB3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5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9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8907-42B9-42ED-90C7-0AC19A3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70441-7BEC-436A-BD44-B0A911CED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product-to-sum formulas to evaluate trigonometric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product-to-sum formulas to derive new trigonometric identities.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product-to-sum formulas to solve trigonometric equations.</a:t>
            </a:r>
          </a:p>
        </p:txBody>
      </p:sp>
    </p:spTree>
    <p:extLst>
      <p:ext uri="{BB962C8B-B14F-4D97-AF65-F5344CB8AC3E}">
        <p14:creationId xmlns:p14="http://schemas.microsoft.com/office/powerpoint/2010/main" val="1970921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25B5-50AA-469F-8796-FC352069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A4C46-4AE3-44C1-865A-572587117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Product-to-Sum Formulas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A4C46-4AE3-44C1-865A-572587117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07E5-9CDD-4E9A-B051-8CFD15F7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09169-2A6B-4569-96F2-B03E2D796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as a sum or difference.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09169-2A6B-4569-96F2-B03E2D796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99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E146B-C2C2-406A-8CB6-E99FD556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Reciprocal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Quotient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5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Pythagorean </a:t>
                </a:r>
                <a:r>
                  <a:rPr lang="en-US" dirty="0" err="1"/>
                  <a:t>Identites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5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3AEE-32E8-44FC-8761-B6396E62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2B19A-92F9-4FEE-96F0-FBFF71D31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Sum-to-Product Formulas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2B19A-92F9-4FEE-96F0-FBFF71D31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E3EA-9CA5-4105-84D5-3E1753E4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9DF4-3203-4355-9C3D-AA29B783E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195°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105°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9DF4-3203-4355-9C3D-AA29B783E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062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DE6C-B45F-423F-B36E-35E9CD3B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48656-24ED-40A4-AEC8-566D661B2E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on the interval [0, 2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48656-24ED-40A4-AEC8-566D661B2E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65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5A90-3414-4E14-B2DA-59F9F00D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5-07 Product-to-Sum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8A9A-267A-4A1B-ABDC-2B7F5B25F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8A9A-267A-4A1B-ABDC-2B7F5B25F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3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8DDC-A0FD-4DA1-9D73-D125BFB8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Even/Odd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8" t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Cofunction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28" t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27B3-DC8A-42C9-8F2B-CE51F6FA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86644-4E8F-4F78-B566-23750F12DAE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86644-4E8F-4F78-B566-23750F12DA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5" t="-2840" r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9276FB-7251-40B8-AC26-438EBF970E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9276FB-7251-40B8-AC26-438EBF970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5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3DDF-16A8-45E3-AEC1-026063D5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F7CE5-A54F-4C08-A24C-F90F18776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F7CE5-A54F-4C08-A24C-F90F18776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7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D97F3E-8A63-4D88-8349-8B693A43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5-01 Fundamental Trigonometric Identities Part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C7DD706-0AAF-46AA-9BC2-96994C2BA9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C7DD706-0AAF-46AA-9BC2-96994C2BA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0" t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6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tenci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2030</Words>
  <Application>Microsoft Office PowerPoint</Application>
  <PresentationFormat>Widescreen</PresentationFormat>
  <Paragraphs>469</Paragraphs>
  <Slides>53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Comic Sans MS</vt:lpstr>
      <vt:lpstr>Stencil</vt:lpstr>
      <vt:lpstr>Office Theme</vt:lpstr>
      <vt:lpstr>Analytic Trigonometry</vt:lpstr>
      <vt:lpstr>PowerPoint Presentation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5-01 Fundamental Trigonometric Identities Part A</vt:lpstr>
      <vt:lpstr>5-02 Fundamental Trigonometric Identities Part B</vt:lpstr>
      <vt:lpstr>5-02 Fundamental Trigonometric Identities Part B</vt:lpstr>
      <vt:lpstr>5-02 Fundamental Trigonometric Identities Part B</vt:lpstr>
      <vt:lpstr>5-02 Fundamental Trigonometric Identities Part B</vt:lpstr>
      <vt:lpstr>5-02 Fundamental Trigonometric Identities Part B</vt:lpstr>
      <vt:lpstr>5-02 Fundamental Trigonometric Identities Part B</vt:lpstr>
      <vt:lpstr>5-03 Verify Trigonometric Identities</vt:lpstr>
      <vt:lpstr>5-03 Verify Trigonometric Identities</vt:lpstr>
      <vt:lpstr>5-03 Verify Trigonometric Identities</vt:lpstr>
      <vt:lpstr>5-03 Verify Trigonometric Identities</vt:lpstr>
      <vt:lpstr>5-03 Verify Trigonometric Identities</vt:lpstr>
      <vt:lpstr>5-03 Verify Trigonometric Identities</vt:lpstr>
      <vt:lpstr>5-03 Verify Trigonometric Identities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5-04 Solve Trigonometric Equations</vt:lpstr>
      <vt:lpstr>5-05 Sum and Difference Formulas</vt:lpstr>
      <vt:lpstr>5-05 Sum and Difference Formulas</vt:lpstr>
      <vt:lpstr>5-05 Sum and Difference Formulas</vt:lpstr>
      <vt:lpstr>5-05 Sum and Difference Formulas</vt:lpstr>
      <vt:lpstr>5-05 Sum and Difference Formulas</vt:lpstr>
      <vt:lpstr>5-05 Sum and Difference Formulas</vt:lpstr>
      <vt:lpstr>5-06 Multiple Angle Formulas</vt:lpstr>
      <vt:lpstr>5-06 Multiple Angle Formulas</vt:lpstr>
      <vt:lpstr>5-06 Multiple Angle Formulas</vt:lpstr>
      <vt:lpstr>5-06 Multiple Angle Formulas</vt:lpstr>
      <vt:lpstr>5-06 Multiple Angle Formulas</vt:lpstr>
      <vt:lpstr>5-06 Multiple Angle Formulas</vt:lpstr>
      <vt:lpstr>5-06 Multiple Angle Formulas</vt:lpstr>
      <vt:lpstr>5-07 Product-to-Sum Formulas</vt:lpstr>
      <vt:lpstr>5-07 Product-to-Sum Formulas</vt:lpstr>
      <vt:lpstr>5-07 Product-to-Sum Formulas</vt:lpstr>
      <vt:lpstr>5-07 Product-to-Sum Formulas</vt:lpstr>
      <vt:lpstr>5-07 Product-to-Sum Formulas</vt:lpstr>
      <vt:lpstr>5-07 Product-to-Sum Formulas</vt:lpstr>
      <vt:lpstr>5-07 Product-to-Sum Formulas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34</cp:revision>
  <dcterms:created xsi:type="dcterms:W3CDTF">2020-10-06T15:01:09Z</dcterms:created>
  <dcterms:modified xsi:type="dcterms:W3CDTF">2021-08-17T19:04:59Z</dcterms:modified>
</cp:coreProperties>
</file>